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9"/>
  </p:notesMasterIdLst>
  <p:sldIdLst>
    <p:sldId id="256" r:id="rId2"/>
    <p:sldId id="257" r:id="rId3"/>
    <p:sldId id="258" r:id="rId4"/>
    <p:sldId id="259" r:id="rId5"/>
    <p:sldId id="333" r:id="rId6"/>
    <p:sldId id="334" r:id="rId7"/>
    <p:sldId id="332" r:id="rId8"/>
    <p:sldId id="331" r:id="rId9"/>
    <p:sldId id="335" r:id="rId10"/>
    <p:sldId id="364" r:id="rId11"/>
    <p:sldId id="336" r:id="rId12"/>
    <p:sldId id="337" r:id="rId13"/>
    <p:sldId id="338" r:id="rId14"/>
    <p:sldId id="339" r:id="rId15"/>
    <p:sldId id="340" r:id="rId16"/>
    <p:sldId id="341" r:id="rId17"/>
    <p:sldId id="342" r:id="rId18"/>
    <p:sldId id="343" r:id="rId19"/>
    <p:sldId id="344" r:id="rId20"/>
    <p:sldId id="345" r:id="rId21"/>
    <p:sldId id="346" r:id="rId22"/>
    <p:sldId id="347" r:id="rId23"/>
    <p:sldId id="365" r:id="rId24"/>
    <p:sldId id="348" r:id="rId25"/>
    <p:sldId id="349" r:id="rId26"/>
    <p:sldId id="350" r:id="rId27"/>
    <p:sldId id="356" r:id="rId28"/>
    <p:sldId id="358" r:id="rId29"/>
    <p:sldId id="359" r:id="rId30"/>
    <p:sldId id="360" r:id="rId31"/>
    <p:sldId id="357" r:id="rId32"/>
    <p:sldId id="351" r:id="rId33"/>
    <p:sldId id="352" r:id="rId34"/>
    <p:sldId id="353" r:id="rId35"/>
    <p:sldId id="354" r:id="rId36"/>
    <p:sldId id="355" r:id="rId37"/>
    <p:sldId id="361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194"/>
    <p:restoredTop sz="94737"/>
  </p:normalViewPr>
  <p:slideViewPr>
    <p:cSldViewPr snapToGrid="0" snapToObjects="1">
      <p:cViewPr varScale="1">
        <p:scale>
          <a:sx n="97" d="100"/>
          <a:sy n="97" d="100"/>
        </p:scale>
        <p:origin x="224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84581C-C4B8-0448-8CED-7757483F236E}" type="datetimeFigureOut">
              <a:rPr lang="en-US" smtClean="0"/>
              <a:t>1/27/25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CB971F-8E49-E248-AD22-1AA9EEFCD8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10035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CB971F-8E49-E248-AD22-1AA9EEFCD89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9116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CB971F-8E49-E248-AD22-1AA9EEFCD89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3369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CB971F-8E49-E248-AD22-1AA9EEFCD89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3966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CB971F-8E49-E248-AD22-1AA9EEFCD89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2687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AB62F2-68CF-CF46-AD25-BC02D6516E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82D714-A4BF-6E4E-8BB3-05C70E29DC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733E65-D45C-924F-A2DD-0C4B38940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33EEE7-77FE-D245-B7C0-4E13A3DA5842}" type="datetimeFigureOut">
              <a:rPr lang="en-US" smtClean="0"/>
              <a:t>1/27/25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05F17F-91D1-5648-862A-3BCE2A9622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E114CD-E9FE-184D-A372-EDFC0C2231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7077F-A0CC-3F44-9D85-DB3551FDE2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3835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1289C-3245-0E42-B230-1E02BB69FB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BAC369-EC22-DC4D-BA8F-3767AE63C9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B0809E-62A2-6B44-949B-3EEF4FC00A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33EEE7-77FE-D245-B7C0-4E13A3DA5842}" type="datetimeFigureOut">
              <a:rPr lang="en-US" smtClean="0"/>
              <a:t>1/27/25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051159-1FD6-904A-9DC0-573A329C12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0274EB-8345-7649-82A7-2027FAF887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7077F-A0CC-3F44-9D85-DB3551FDE2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5676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F534D3B-5020-3342-BF10-227D93977D0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C1126FA-7B8B-7949-9CDA-865FF1A53A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954BB0-8F53-5D4F-809F-0BDD7D7481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33EEE7-77FE-D245-B7C0-4E13A3DA5842}" type="datetimeFigureOut">
              <a:rPr lang="en-US" smtClean="0"/>
              <a:t>1/27/25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38D8FE-555C-D442-98D2-D3624BAC06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D75F12-604D-7C4D-83E2-17F7D2339F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7077F-A0CC-3F44-9D85-DB3551FDE2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8951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C3F8E6-CFB3-694F-8695-5333EDF837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CE8EF6-3A34-8943-9A41-60393129EB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E75022-CE66-7644-A035-E065F7CA2E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33EEE7-77FE-D245-B7C0-4E13A3DA5842}" type="datetimeFigureOut">
              <a:rPr lang="en-US" smtClean="0"/>
              <a:t>1/27/25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D2D7C2-65A6-244B-A934-43F7E2D263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83DC9B-87BD-3B48-A0A6-260D97493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7077F-A0CC-3F44-9D85-DB3551FDE2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6312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772383-3684-E54C-B759-16E5B878D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B6DDA8-8374-754C-B664-5634639B8E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044EEE-F9E4-EF47-8019-B63D3F35B0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33EEE7-77FE-D245-B7C0-4E13A3DA5842}" type="datetimeFigureOut">
              <a:rPr lang="en-US" smtClean="0"/>
              <a:t>1/27/25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935DD6-B966-3442-9712-1D84ABEB22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07ADEC-0B1A-814F-993A-7510AD5E32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7077F-A0CC-3F44-9D85-DB3551FDE2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7068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FD228-B7CF-2D48-B609-008C76C82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29E9A2-0735-0341-9F86-AE149E6BCB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FF6356-7EC2-AA4A-8694-ECF96E16F0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1B328E-058F-EC4F-A34F-63F52C7238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33EEE7-77FE-D245-B7C0-4E13A3DA5842}" type="datetimeFigureOut">
              <a:rPr lang="en-US" smtClean="0"/>
              <a:t>1/27/25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7F817D-F574-3A48-BD36-FB6D5F6DCE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2FB3C3-C233-3344-AC16-8CE87AAB35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7077F-A0CC-3F44-9D85-DB3551FDE2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7502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CB414A-3227-5040-BB61-27A47B87A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4CB83E-6E69-1B41-A65D-456D493C72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B70D32-72A4-A14B-91CD-446163F676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5AB13D0-C893-654B-9F81-FFC0E129E99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3AA7B7D-85C2-BD4D-9D7D-8FFE9FDF082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F1FAAF6-23E0-D945-A274-BC5515252C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33EEE7-77FE-D245-B7C0-4E13A3DA5842}" type="datetimeFigureOut">
              <a:rPr lang="en-US" smtClean="0"/>
              <a:t>1/27/25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066D2C-6994-C74A-8401-E94FE45122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4517285-4628-474A-9E51-A8962667C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7077F-A0CC-3F44-9D85-DB3551FDE2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5889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DA7CD-E351-4542-8913-A14F63252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C570D02-B528-4C4C-BA09-5DBC84DBC3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33EEE7-77FE-D245-B7C0-4E13A3DA5842}" type="datetimeFigureOut">
              <a:rPr lang="en-US" smtClean="0"/>
              <a:t>1/27/25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6CEA55-F3D1-6A44-BF12-79F2DEDEF6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8CEF3A-920F-8941-9BCA-08EA5F8FDE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7077F-A0CC-3F44-9D85-DB3551FDE2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08026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EE1AC4F-5941-C941-B5D5-532BA5F417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33EEE7-77FE-D245-B7C0-4E13A3DA5842}" type="datetimeFigureOut">
              <a:rPr lang="en-US" smtClean="0"/>
              <a:t>1/27/25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EFD1052-FAE5-2A4D-BE01-0C46087E58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4804BD-3105-6746-B583-FB030ECD1B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7077F-A0CC-3F44-9D85-DB3551FDE2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4874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AF600-5CE1-A045-8B26-E7C5CD7DC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B57263-4DBF-6E4C-88B9-1AFEDB3774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2C0635-1B0E-7C4B-B12B-0E6B354AD1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EB4D1C-0162-F34B-9D10-9AF2323F57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33EEE7-77FE-D245-B7C0-4E13A3DA5842}" type="datetimeFigureOut">
              <a:rPr lang="en-US" smtClean="0"/>
              <a:t>1/27/25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7308FA-0EB1-624B-8A20-9791B85F51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03B681-59FB-5444-9F9E-9C4410EA24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7077F-A0CC-3F44-9D85-DB3551FDE2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1808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518346-4A2E-C448-9823-C1A3ED2096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B498262-FDC0-3F4D-87D2-1E4ECBE624A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DB0ED9-3DEB-774C-9418-028AF94D86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A9BAD1-58E8-8746-8D87-61511A7FB1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33EEE7-77FE-D245-B7C0-4E13A3DA5842}" type="datetimeFigureOut">
              <a:rPr lang="en-US" smtClean="0"/>
              <a:t>1/27/25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589A82-7496-AC4E-AB3A-920AF826D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9EED9B-8E2B-9449-B17C-821B191D64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7077F-A0CC-3F44-9D85-DB3551FDE2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242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783BC05-E8F3-F94E-BF88-A765FE907C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5DC5DC-52C0-724C-B2FC-710E77FB78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763159-2383-BD4F-AF36-A81B0089BC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33EEE7-77FE-D245-B7C0-4E13A3DA5842}" type="datetimeFigureOut">
              <a:rPr lang="en-US" smtClean="0"/>
              <a:t>1/27/25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1DA2EC-37D1-4243-ABF3-C9889E2DD3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7F1725-3260-1D49-9C27-4028B53072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57077F-A0CC-3F44-9D85-DB3551FDE2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5066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3EE466-99D6-AA48-8A89-EE406043652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</a:t>
            </a:r>
            <a:r>
              <a:rPr lang="en-US" dirty="0" err="1"/>
              <a:t>ecophysiological</a:t>
            </a:r>
            <a:r>
              <a:rPr lang="en-US" dirty="0"/>
              <a:t> consequences of light variability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AB2FF25C-70A7-6343-9CC6-A7F67DD6C4C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7388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Light-dependent reactions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Ingredients</a:t>
            </a:r>
          </a:p>
          <a:p>
            <a:pPr lvl="1"/>
            <a:r>
              <a:rPr lang="en-US" dirty="0"/>
              <a:t>Light</a:t>
            </a:r>
          </a:p>
          <a:p>
            <a:pPr lvl="1"/>
            <a:r>
              <a:rPr lang="en-US" dirty="0"/>
              <a:t>H2O</a:t>
            </a:r>
          </a:p>
          <a:p>
            <a:pPr lvl="1"/>
            <a:r>
              <a:rPr lang="en-US" dirty="0"/>
              <a:t>NADP+</a:t>
            </a:r>
          </a:p>
          <a:p>
            <a:pPr lvl="1"/>
            <a:r>
              <a:rPr lang="en-US" dirty="0"/>
              <a:t>ADP</a:t>
            </a:r>
          </a:p>
          <a:p>
            <a:pPr lvl="1"/>
            <a:r>
              <a:rPr lang="en-US" dirty="0"/>
              <a:t>P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Outcomes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ATP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NADPH</a:t>
            </a:r>
          </a:p>
          <a:p>
            <a:pPr lvl="1"/>
            <a:r>
              <a:rPr lang="en-US" dirty="0"/>
              <a:t>O2</a:t>
            </a:r>
          </a:p>
          <a:p>
            <a:pPr lvl="1"/>
            <a:r>
              <a:rPr lang="en-US" dirty="0"/>
              <a:t>H+</a:t>
            </a:r>
          </a:p>
          <a:p>
            <a:pPr lvl="1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4A0B452-7309-2844-8F12-F38EA56062FC}"/>
              </a:ext>
            </a:extLst>
          </p:cNvPr>
          <p:cNvSpPr/>
          <p:nvPr/>
        </p:nvSpPr>
        <p:spPr>
          <a:xfrm>
            <a:off x="3507475" y="2333767"/>
            <a:ext cx="2306471" cy="6823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56841B-EE1F-E54E-B408-DF1FDF7790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1211" y="1519544"/>
            <a:ext cx="7597876" cy="433316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15B121D-6286-3A4B-9724-E386F898BEE1}"/>
              </a:ext>
            </a:extLst>
          </p:cNvPr>
          <p:cNvSpPr txBox="1"/>
          <p:nvPr/>
        </p:nvSpPr>
        <p:spPr>
          <a:xfrm>
            <a:off x="11069577" y="6488668"/>
            <a:ext cx="1122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Wikipedia</a:t>
            </a:r>
          </a:p>
        </p:txBody>
      </p:sp>
    </p:spTree>
    <p:extLst>
      <p:ext uri="{BB962C8B-B14F-4D97-AF65-F5344CB8AC3E}">
        <p14:creationId xmlns:p14="http://schemas.microsoft.com/office/powerpoint/2010/main" val="7204372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D4572-19A2-7641-AE67-DCD949241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light response of photosynthesis</a:t>
            </a:r>
          </a:p>
        </p:txBody>
      </p:sp>
    </p:spTree>
    <p:extLst>
      <p:ext uri="{BB962C8B-B14F-4D97-AF65-F5344CB8AC3E}">
        <p14:creationId xmlns:p14="http://schemas.microsoft.com/office/powerpoint/2010/main" val="14946336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7C5F16D-F4C3-824F-A54C-A266850DB5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2538" y="0"/>
            <a:ext cx="63869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2268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B19A3C7-CB8A-CE46-98B6-511C2129FB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2538" y="0"/>
            <a:ext cx="6386923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DA0A39A-5A2B-FA4B-AE8E-BCB7A06637FC}"/>
              </a:ext>
            </a:extLst>
          </p:cNvPr>
          <p:cNvSpPr txBox="1"/>
          <p:nvPr/>
        </p:nvSpPr>
        <p:spPr>
          <a:xfrm>
            <a:off x="4647284" y="1189089"/>
            <a:ext cx="24172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</a:rPr>
              <a:t>Rubisco limited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2A6F4B-B7C2-3D4B-918B-CC4732A5EAAE}"/>
              </a:ext>
            </a:extLst>
          </p:cNvPr>
          <p:cNvSpPr txBox="1"/>
          <p:nvPr/>
        </p:nvSpPr>
        <p:spPr>
          <a:xfrm>
            <a:off x="8639081" y="973645"/>
            <a:ext cx="352567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Electron transport limited</a:t>
            </a:r>
          </a:p>
        </p:txBody>
      </p:sp>
    </p:spTree>
    <p:extLst>
      <p:ext uri="{BB962C8B-B14F-4D97-AF65-F5344CB8AC3E}">
        <p14:creationId xmlns:p14="http://schemas.microsoft.com/office/powerpoint/2010/main" val="39158683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FA816-C3E6-D649-B30E-9E9596634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Light effects on long-term plant functioning - </a:t>
            </a:r>
            <a:r>
              <a:rPr lang="en-US" dirty="0">
                <a:solidFill>
                  <a:srgbClr val="7030A0"/>
                </a:solidFill>
              </a:rPr>
              <a:t>acclimation</a:t>
            </a:r>
          </a:p>
        </p:txBody>
      </p:sp>
    </p:spTree>
    <p:extLst>
      <p:ext uri="{BB962C8B-B14F-4D97-AF65-F5344CB8AC3E}">
        <p14:creationId xmlns:p14="http://schemas.microsoft.com/office/powerpoint/2010/main" val="37801865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BBDDBDD-C7D8-BF46-9A42-F0A0E2F87D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0362" y="524680"/>
            <a:ext cx="8984279" cy="58761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5FEEE52-2BB3-474E-8F32-844CEC20A620}"/>
              </a:ext>
            </a:extLst>
          </p:cNvPr>
          <p:cNvSpPr txBox="1"/>
          <p:nvPr/>
        </p:nvSpPr>
        <p:spPr>
          <a:xfrm>
            <a:off x="3002508" y="1214651"/>
            <a:ext cx="2102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Low light acclimated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B4481B-5F25-2545-94ED-0C16649F02D9}"/>
              </a:ext>
            </a:extLst>
          </p:cNvPr>
          <p:cNvSpPr txBox="1"/>
          <p:nvPr/>
        </p:nvSpPr>
        <p:spPr>
          <a:xfrm>
            <a:off x="6696896" y="1214651"/>
            <a:ext cx="2146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High light acclimated</a:t>
            </a:r>
          </a:p>
        </p:txBody>
      </p:sp>
    </p:spTree>
    <p:extLst>
      <p:ext uri="{BB962C8B-B14F-4D97-AF65-F5344CB8AC3E}">
        <p14:creationId xmlns:p14="http://schemas.microsoft.com/office/powerpoint/2010/main" val="320825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BBDDBDD-C7D8-BF46-9A42-F0A0E2F87D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0362" y="524680"/>
            <a:ext cx="8984279" cy="58761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5FEEE52-2BB3-474E-8F32-844CEC20A620}"/>
              </a:ext>
            </a:extLst>
          </p:cNvPr>
          <p:cNvSpPr txBox="1"/>
          <p:nvPr/>
        </p:nvSpPr>
        <p:spPr>
          <a:xfrm>
            <a:off x="3002508" y="1214651"/>
            <a:ext cx="2102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Low light acclimated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B4481B-5F25-2545-94ED-0C16649F02D9}"/>
              </a:ext>
            </a:extLst>
          </p:cNvPr>
          <p:cNvSpPr txBox="1"/>
          <p:nvPr/>
        </p:nvSpPr>
        <p:spPr>
          <a:xfrm>
            <a:off x="6696896" y="1214651"/>
            <a:ext cx="2146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High light acclimated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DBBD1E-1C45-E943-9A3D-F914ED3B4A23}"/>
              </a:ext>
            </a:extLst>
          </p:cNvPr>
          <p:cNvSpPr txBox="1"/>
          <p:nvPr/>
        </p:nvSpPr>
        <p:spPr>
          <a:xfrm>
            <a:off x="6350425" y="161780"/>
            <a:ext cx="52636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7030A0"/>
                </a:solidFill>
              </a:rPr>
              <a:t>What’s happening here?</a:t>
            </a:r>
          </a:p>
        </p:txBody>
      </p:sp>
    </p:spTree>
    <p:extLst>
      <p:ext uri="{BB962C8B-B14F-4D97-AF65-F5344CB8AC3E}">
        <p14:creationId xmlns:p14="http://schemas.microsoft.com/office/powerpoint/2010/main" val="21699515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E30355-1034-2A40-9C21-0AAAEA8C2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Sun leaves are thicker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C090DED-44CB-D345-8E2B-297D61CC20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5190" y="1869742"/>
            <a:ext cx="5241620" cy="483923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27898EB-8BB4-9446-8A3D-06B4A99764A0}"/>
              </a:ext>
            </a:extLst>
          </p:cNvPr>
          <p:cNvSpPr txBox="1"/>
          <p:nvPr/>
        </p:nvSpPr>
        <p:spPr>
          <a:xfrm>
            <a:off x="4449170" y="1487828"/>
            <a:ext cx="8066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7030A0"/>
                </a:solidFill>
              </a:rPr>
              <a:t>Sun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19C974-EFE1-EC42-AF77-F78AE97CE984}"/>
              </a:ext>
            </a:extLst>
          </p:cNvPr>
          <p:cNvSpPr txBox="1"/>
          <p:nvPr/>
        </p:nvSpPr>
        <p:spPr>
          <a:xfrm>
            <a:off x="6850607" y="1487827"/>
            <a:ext cx="12073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7030A0"/>
                </a:solidFill>
              </a:rPr>
              <a:t>Shade</a:t>
            </a:r>
          </a:p>
        </p:txBody>
      </p:sp>
    </p:spTree>
    <p:extLst>
      <p:ext uri="{BB962C8B-B14F-4D97-AF65-F5344CB8AC3E}">
        <p14:creationId xmlns:p14="http://schemas.microsoft.com/office/powerpoint/2010/main" val="3413894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E30355-1034-2A40-9C21-0AAAEA8C2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Sun leaves are thicker – </a:t>
            </a:r>
            <a:r>
              <a:rPr lang="en-US" dirty="0">
                <a:solidFill>
                  <a:srgbClr val="FF0000"/>
                </a:solidFill>
              </a:rPr>
              <a:t>why?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C090DED-44CB-D345-8E2B-297D61CC20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5190" y="1869742"/>
            <a:ext cx="5241620" cy="483923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27898EB-8BB4-9446-8A3D-06B4A99764A0}"/>
              </a:ext>
            </a:extLst>
          </p:cNvPr>
          <p:cNvSpPr txBox="1"/>
          <p:nvPr/>
        </p:nvSpPr>
        <p:spPr>
          <a:xfrm>
            <a:off x="4449170" y="1487828"/>
            <a:ext cx="8066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7030A0"/>
                </a:solidFill>
              </a:rPr>
              <a:t>Sun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19C974-EFE1-EC42-AF77-F78AE97CE984}"/>
              </a:ext>
            </a:extLst>
          </p:cNvPr>
          <p:cNvSpPr txBox="1"/>
          <p:nvPr/>
        </p:nvSpPr>
        <p:spPr>
          <a:xfrm>
            <a:off x="6850607" y="1487827"/>
            <a:ext cx="12073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7030A0"/>
                </a:solidFill>
              </a:rPr>
              <a:t>Shade</a:t>
            </a:r>
          </a:p>
        </p:txBody>
      </p:sp>
    </p:spTree>
    <p:extLst>
      <p:ext uri="{BB962C8B-B14F-4D97-AF65-F5344CB8AC3E}">
        <p14:creationId xmlns:p14="http://schemas.microsoft.com/office/powerpoint/2010/main" val="21095337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F371A2-C87C-BE42-A9FC-18D7070AE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Sun leaves have more N invested in photosynthesis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2FCB14-12B4-7E43-B9AB-068DD8E03B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5250" y="1594229"/>
            <a:ext cx="4381500" cy="51435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7260CCB-2DAF-7849-A309-518FC0212626}"/>
              </a:ext>
            </a:extLst>
          </p:cNvPr>
          <p:cNvSpPr txBox="1"/>
          <p:nvPr/>
        </p:nvSpPr>
        <p:spPr>
          <a:xfrm>
            <a:off x="7397086" y="4380931"/>
            <a:ext cx="3807966" cy="193899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dirty="0"/>
              <a:t>Light harvesting (chlorophyll)</a:t>
            </a:r>
          </a:p>
          <a:p>
            <a:r>
              <a:rPr lang="en-US" sz="2400" dirty="0"/>
              <a:t>Electron transport</a:t>
            </a:r>
          </a:p>
          <a:p>
            <a:r>
              <a:rPr lang="en-US" sz="2400" dirty="0"/>
              <a:t>Rubisco</a:t>
            </a:r>
          </a:p>
          <a:p>
            <a:r>
              <a:rPr lang="en-US" sz="2400" dirty="0"/>
              <a:t>Biosynthesis (e.g., DNA)</a:t>
            </a:r>
          </a:p>
          <a:p>
            <a:r>
              <a:rPr lang="en-US" sz="2400" dirty="0"/>
              <a:t>Other (e.g., respiration)</a:t>
            </a:r>
          </a:p>
        </p:txBody>
      </p:sp>
    </p:spTree>
    <p:extLst>
      <p:ext uri="{BB962C8B-B14F-4D97-AF65-F5344CB8AC3E}">
        <p14:creationId xmlns:p14="http://schemas.microsoft.com/office/powerpoint/2010/main" val="23386495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6422041-D214-6041-9982-725EA462FC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650240"/>
            <a:ext cx="12192000" cy="81584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9FC5C7B-AD95-B949-ABE6-90D6A38A66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053" y="-323778"/>
            <a:ext cx="10515600" cy="2852737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How does light availability to plants vary over space and time?</a:t>
            </a:r>
          </a:p>
        </p:txBody>
      </p:sp>
    </p:spTree>
    <p:extLst>
      <p:ext uri="{BB962C8B-B14F-4D97-AF65-F5344CB8AC3E}">
        <p14:creationId xmlns:p14="http://schemas.microsoft.com/office/powerpoint/2010/main" val="20307378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F371A2-C87C-BE42-A9FC-18D7070AE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Sun leaves have more N invested in photosynthesis – </a:t>
            </a:r>
            <a:r>
              <a:rPr lang="en-US" dirty="0">
                <a:solidFill>
                  <a:srgbClr val="FF0000"/>
                </a:solidFill>
              </a:rPr>
              <a:t>why?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4047E99-2091-4448-953A-9C389FEDF9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5250" y="1594229"/>
            <a:ext cx="4381500" cy="51435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FEED634-6C59-8045-A99B-A091E3308DC6}"/>
              </a:ext>
            </a:extLst>
          </p:cNvPr>
          <p:cNvSpPr txBox="1"/>
          <p:nvPr/>
        </p:nvSpPr>
        <p:spPr>
          <a:xfrm>
            <a:off x="7397086" y="4380931"/>
            <a:ext cx="3807966" cy="193899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dirty="0"/>
              <a:t>Light harvesting (chlorophyll)</a:t>
            </a:r>
          </a:p>
          <a:p>
            <a:r>
              <a:rPr lang="en-US" sz="2400" dirty="0"/>
              <a:t>Electron transport</a:t>
            </a:r>
          </a:p>
          <a:p>
            <a:r>
              <a:rPr lang="en-US" sz="2400" dirty="0"/>
              <a:t>Rubisco</a:t>
            </a:r>
          </a:p>
          <a:p>
            <a:r>
              <a:rPr lang="en-US" sz="2400" dirty="0"/>
              <a:t>Biosynthesis (e.g., DNA)</a:t>
            </a:r>
          </a:p>
          <a:p>
            <a:r>
              <a:rPr lang="en-US" sz="2400" dirty="0"/>
              <a:t>Other (e.g., respiration)</a:t>
            </a:r>
          </a:p>
        </p:txBody>
      </p:sp>
    </p:spTree>
    <p:extLst>
      <p:ext uri="{BB962C8B-B14F-4D97-AF65-F5344CB8AC3E}">
        <p14:creationId xmlns:p14="http://schemas.microsoft.com/office/powerpoint/2010/main" val="27462132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8467A63-C290-AB4E-BD02-10BF997A83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1406" y="0"/>
            <a:ext cx="4929188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986BF8B-3820-004E-9355-DECFA298D1A9}"/>
              </a:ext>
            </a:extLst>
          </p:cNvPr>
          <p:cNvSpPr txBox="1"/>
          <p:nvPr/>
        </p:nvSpPr>
        <p:spPr>
          <a:xfrm>
            <a:off x="382136" y="1828800"/>
            <a:ext cx="324926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7030A0"/>
                </a:solidFill>
              </a:rPr>
              <a:t>Other differences</a:t>
            </a:r>
          </a:p>
          <a:p>
            <a:endParaRPr lang="en-US" sz="2800" dirty="0">
              <a:solidFill>
                <a:srgbClr val="7030A0"/>
              </a:solidFill>
            </a:endParaRPr>
          </a:p>
          <a:p>
            <a:r>
              <a:rPr lang="en-US" sz="2800" dirty="0">
                <a:solidFill>
                  <a:srgbClr val="7030A0"/>
                </a:solidFill>
              </a:rPr>
              <a:t>Why??</a:t>
            </a:r>
          </a:p>
          <a:p>
            <a:endParaRPr lang="en-US" sz="2800" dirty="0">
              <a:solidFill>
                <a:srgbClr val="7030A0"/>
              </a:solidFill>
            </a:endParaRPr>
          </a:p>
          <a:p>
            <a:r>
              <a:rPr lang="en-US" sz="2800" dirty="0">
                <a:solidFill>
                  <a:srgbClr val="FF0000"/>
                </a:solidFill>
              </a:rPr>
              <a:t>Activity: pick a trait and formulate a hypothesis to explain the observed response</a:t>
            </a:r>
          </a:p>
        </p:txBody>
      </p:sp>
    </p:spTree>
    <p:extLst>
      <p:ext uri="{BB962C8B-B14F-4D97-AF65-F5344CB8AC3E}">
        <p14:creationId xmlns:p14="http://schemas.microsoft.com/office/powerpoint/2010/main" val="38955110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6E724-44F4-6A4E-9FCE-5154FE3DE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Photoinhibition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7C218E-A2E3-9E49-8570-24B8FF490C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6192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E7169-EA1B-4C49-947D-8802F518F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Photoinhibition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39E5B7F-D33D-B947-BF2E-FF10686D12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" y="1690688"/>
            <a:ext cx="5892800" cy="47371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62BC4CA-3397-9A49-AB8F-68AC68C82259}"/>
              </a:ext>
            </a:extLst>
          </p:cNvPr>
          <p:cNvSpPr txBox="1"/>
          <p:nvPr/>
        </p:nvSpPr>
        <p:spPr>
          <a:xfrm>
            <a:off x="5292350" y="1321356"/>
            <a:ext cx="1607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Light coming in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9796ED0-EAA9-AC46-93B5-A94DFF6090EA}"/>
              </a:ext>
            </a:extLst>
          </p:cNvPr>
          <p:cNvCxnSpPr/>
          <p:nvPr/>
        </p:nvCxnSpPr>
        <p:spPr>
          <a:xfrm flipH="1">
            <a:off x="5034708" y="1690688"/>
            <a:ext cx="231355" cy="323166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B9ACE09-5378-EC44-81AE-437AB6EA2213}"/>
              </a:ext>
            </a:extLst>
          </p:cNvPr>
          <p:cNvSpPr txBox="1"/>
          <p:nvPr/>
        </p:nvSpPr>
        <p:spPr>
          <a:xfrm>
            <a:off x="6215931" y="4461821"/>
            <a:ext cx="1716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Light being used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768BA8B-F895-1B47-8A36-862493B713D7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5761822" y="4646487"/>
            <a:ext cx="454109" cy="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86084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E7169-EA1B-4C49-947D-8802F518F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Photoinhibition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39E5B7F-D33D-B947-BF2E-FF10686D12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" y="1690688"/>
            <a:ext cx="5892800" cy="47371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84B9E5F-C605-8946-B2BA-CD41A037332B}"/>
              </a:ext>
            </a:extLst>
          </p:cNvPr>
          <p:cNvSpPr txBox="1"/>
          <p:nvPr/>
        </p:nvSpPr>
        <p:spPr>
          <a:xfrm>
            <a:off x="7547211" y="2893325"/>
            <a:ext cx="43441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Too much excitement!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4632849-5C89-CB44-9DBA-2A64E54CE5DB}"/>
              </a:ext>
            </a:extLst>
          </p:cNvPr>
          <p:cNvCxnSpPr>
            <a:stCxn id="4" idx="1"/>
          </p:cNvCxnSpPr>
          <p:nvPr/>
        </p:nvCxnSpPr>
        <p:spPr>
          <a:xfrm flipH="1">
            <a:off x="5854890" y="3216491"/>
            <a:ext cx="1692321" cy="18028"/>
          </a:xfrm>
          <a:prstGeom prst="straightConnector1">
            <a:avLst/>
          </a:prstGeom>
          <a:ln w="762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1F5215B6-143C-984B-9207-EF87EE18E6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7211" y="3832240"/>
            <a:ext cx="4070824" cy="270302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62BC4CA-3397-9A49-AB8F-68AC68C82259}"/>
              </a:ext>
            </a:extLst>
          </p:cNvPr>
          <p:cNvSpPr txBox="1"/>
          <p:nvPr/>
        </p:nvSpPr>
        <p:spPr>
          <a:xfrm>
            <a:off x="5292350" y="1321356"/>
            <a:ext cx="1607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Light coming in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9796ED0-EAA9-AC46-93B5-A94DFF6090EA}"/>
              </a:ext>
            </a:extLst>
          </p:cNvPr>
          <p:cNvCxnSpPr/>
          <p:nvPr/>
        </p:nvCxnSpPr>
        <p:spPr>
          <a:xfrm flipH="1">
            <a:off x="5034708" y="1690688"/>
            <a:ext cx="231355" cy="323166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B9ACE09-5378-EC44-81AE-437AB6EA2213}"/>
              </a:ext>
            </a:extLst>
          </p:cNvPr>
          <p:cNvSpPr txBox="1"/>
          <p:nvPr/>
        </p:nvSpPr>
        <p:spPr>
          <a:xfrm>
            <a:off x="6215931" y="4461821"/>
            <a:ext cx="1716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Light being used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768BA8B-F895-1B47-8A36-862493B713D7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5761822" y="4646487"/>
            <a:ext cx="454109" cy="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6857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E7169-EA1B-4C49-947D-8802F518F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Photoinhibition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39E5B7F-D33D-B947-BF2E-FF10686D12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" y="1690688"/>
            <a:ext cx="5892800" cy="47371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D7FC09E-CC39-FE43-98A2-B091986B23E3}"/>
              </a:ext>
            </a:extLst>
          </p:cNvPr>
          <p:cNvSpPr txBox="1"/>
          <p:nvPr/>
        </p:nvSpPr>
        <p:spPr>
          <a:xfrm>
            <a:off x="6305267" y="3089741"/>
            <a:ext cx="544545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7030A0"/>
                </a:solidFill>
              </a:rPr>
              <a:t>Excess energy is not dissipated, leading to the creating of ROS that damage photosynthetic complexes, reducing photosynthesis</a:t>
            </a:r>
          </a:p>
        </p:txBody>
      </p:sp>
    </p:spTree>
    <p:extLst>
      <p:ext uri="{BB962C8B-B14F-4D97-AF65-F5344CB8AC3E}">
        <p14:creationId xmlns:p14="http://schemas.microsoft.com/office/powerpoint/2010/main" val="39854548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D7A48B6-0181-794C-BF72-16F0AE0302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520" y="1042347"/>
            <a:ext cx="9893300" cy="30861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7446A0B-AD0C-0F47-A9F2-C8E2323A39CE}"/>
              </a:ext>
            </a:extLst>
          </p:cNvPr>
          <p:cNvSpPr txBox="1"/>
          <p:nvPr/>
        </p:nvSpPr>
        <p:spPr>
          <a:xfrm>
            <a:off x="2064119" y="4585648"/>
            <a:ext cx="7818102" cy="1200329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7030A0"/>
                </a:solidFill>
              </a:rPr>
              <a:t>Translation: lots of Rubisco in the arctic!!</a:t>
            </a:r>
          </a:p>
          <a:p>
            <a:r>
              <a:rPr lang="en-US" sz="3600" dirty="0">
                <a:solidFill>
                  <a:srgbClr val="7030A0"/>
                </a:solidFill>
              </a:rPr>
              <a:t>Why might this be the case?</a:t>
            </a:r>
          </a:p>
        </p:txBody>
      </p:sp>
    </p:spTree>
    <p:extLst>
      <p:ext uri="{BB962C8B-B14F-4D97-AF65-F5344CB8AC3E}">
        <p14:creationId xmlns:p14="http://schemas.microsoft.com/office/powerpoint/2010/main" val="26007034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6422041-D214-6041-9982-725EA462FC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650240"/>
            <a:ext cx="12192000" cy="81584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9FC5C7B-AD95-B949-ABE6-90D6A38A66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053" y="-323778"/>
            <a:ext cx="10515600" cy="2852737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How does light availability to plants vary over space and time?</a:t>
            </a:r>
          </a:p>
        </p:txBody>
      </p:sp>
    </p:spTree>
    <p:extLst>
      <p:ext uri="{BB962C8B-B14F-4D97-AF65-F5344CB8AC3E}">
        <p14:creationId xmlns:p14="http://schemas.microsoft.com/office/powerpoint/2010/main" val="21597754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C1059-D1C6-E844-9BC9-13182C24E9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Seasons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094AE1-85FD-F542-8635-672B7063A9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0779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7AE2462-7B72-8C4E-8371-9EFDB51AAF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0387" b="48259"/>
          <a:stretch/>
        </p:blipFill>
        <p:spPr>
          <a:xfrm>
            <a:off x="397429" y="1160060"/>
            <a:ext cx="10873597" cy="481766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6151ADE-1462-1845-87DB-B13491BFFC2D}"/>
              </a:ext>
            </a:extLst>
          </p:cNvPr>
          <p:cNvSpPr txBox="1"/>
          <p:nvPr/>
        </p:nvSpPr>
        <p:spPr>
          <a:xfrm>
            <a:off x="10105788" y="6488668"/>
            <a:ext cx="20862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Bauerle</a:t>
            </a:r>
            <a:r>
              <a:rPr lang="en-US" dirty="0"/>
              <a:t> et al. (2012)</a:t>
            </a:r>
          </a:p>
        </p:txBody>
      </p:sp>
    </p:spTree>
    <p:extLst>
      <p:ext uri="{BB962C8B-B14F-4D97-AF65-F5344CB8AC3E}">
        <p14:creationId xmlns:p14="http://schemas.microsoft.com/office/powerpoint/2010/main" val="30401014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0DC5C-FA2A-3748-B38F-62196CCFD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Light effects on short-term plant functioning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F39474-CB36-5742-85F1-EF114CBE4B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0097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9DC5507-BFFD-AB49-B3F8-7D41B36F2E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0846"/>
          <a:stretch/>
        </p:blipFill>
        <p:spPr>
          <a:xfrm>
            <a:off x="2230176" y="900754"/>
            <a:ext cx="7441871" cy="48722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E8E9203-ED68-A743-B44F-831A2B9BB01E}"/>
              </a:ext>
            </a:extLst>
          </p:cNvPr>
          <p:cNvSpPr txBox="1"/>
          <p:nvPr/>
        </p:nvSpPr>
        <p:spPr>
          <a:xfrm>
            <a:off x="10105788" y="6488668"/>
            <a:ext cx="20862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Bauerle</a:t>
            </a:r>
            <a:r>
              <a:rPr lang="en-US" dirty="0"/>
              <a:t> et al. (2012)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0974A2-86DC-A542-8F08-CD9CE738213C}"/>
              </a:ext>
            </a:extLst>
          </p:cNvPr>
          <p:cNvSpPr txBox="1"/>
          <p:nvPr/>
        </p:nvSpPr>
        <p:spPr>
          <a:xfrm>
            <a:off x="4359123" y="5773004"/>
            <a:ext cx="13292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B0F0"/>
                </a:solidFill>
              </a:rPr>
              <a:t>Summer </a:t>
            </a:r>
          </a:p>
          <a:p>
            <a:pPr algn="ctr"/>
            <a:r>
              <a:rPr lang="en-US" sz="2400" b="1" dirty="0">
                <a:solidFill>
                  <a:srgbClr val="00B0F0"/>
                </a:solidFill>
              </a:rPr>
              <a:t>solstice</a:t>
            </a:r>
          </a:p>
        </p:txBody>
      </p:sp>
    </p:spTree>
    <p:extLst>
      <p:ext uri="{BB962C8B-B14F-4D97-AF65-F5344CB8AC3E}">
        <p14:creationId xmlns:p14="http://schemas.microsoft.com/office/powerpoint/2010/main" val="36814516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90CE7-1B33-6940-A5E7-75AEB0146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Sunflecks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A25B69-6694-AB41-B8C0-008C912689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1476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01D569-728A-6F46-831C-76612C45C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Sunflecks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6D5BAB-5D0F-2743-B8A9-BEEB570146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7470" y="1493051"/>
            <a:ext cx="6457060" cy="4709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1302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F3E6A-C735-554E-A8DA-FAB8078C7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Sunflecks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D95AAB-AE9E-8248-8382-F8E3C34CE3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6388" y="215900"/>
            <a:ext cx="6604000" cy="66421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BF76A75-8729-9C48-8F0D-8732CB3BE72F}"/>
              </a:ext>
            </a:extLst>
          </p:cNvPr>
          <p:cNvSpPr txBox="1"/>
          <p:nvPr/>
        </p:nvSpPr>
        <p:spPr>
          <a:xfrm>
            <a:off x="10055966" y="6488668"/>
            <a:ext cx="21360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Way &amp; Pearcy (2012)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7F7F60-851D-5744-AEFE-FD165E223C6A}"/>
              </a:ext>
            </a:extLst>
          </p:cNvPr>
          <p:cNvSpPr txBox="1"/>
          <p:nvPr/>
        </p:nvSpPr>
        <p:spPr>
          <a:xfrm>
            <a:off x="372562" y="5067758"/>
            <a:ext cx="17847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>
                <a:solidFill>
                  <a:srgbClr val="FF0000"/>
                </a:solidFill>
              </a:rPr>
              <a:t>Induced</a:t>
            </a:r>
            <a:r>
              <a:rPr lang="en-US" dirty="0">
                <a:solidFill>
                  <a:srgbClr val="FF0000"/>
                </a:solidFill>
              </a:rPr>
              <a:t> refers to prior exposure to a </a:t>
            </a:r>
            <a:r>
              <a:rPr lang="en-US" dirty="0" err="1">
                <a:solidFill>
                  <a:srgbClr val="FF0000"/>
                </a:solidFill>
              </a:rPr>
              <a:t>sunfleck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84346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F4D91-EE76-374B-8666-2F7C96FA6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Light competition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F3F4DC-659B-4347-9D5C-025D7D3598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5712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3AED824-5A8B-CE4F-A82A-36328CEB5A00}"/>
              </a:ext>
            </a:extLst>
          </p:cNvPr>
          <p:cNvSpPr/>
          <p:nvPr/>
        </p:nvSpPr>
        <p:spPr>
          <a:xfrm>
            <a:off x="5208895" y="4230807"/>
            <a:ext cx="677839" cy="2183641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D64DD8-35E2-4C49-9FD4-6B622FAB6F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Light is the most strongly fought-after aboveground resource</a:t>
            </a:r>
          </a:p>
        </p:txBody>
      </p:sp>
      <p:sp>
        <p:nvSpPr>
          <p:cNvPr id="3" name="Cloud 2">
            <a:extLst>
              <a:ext uri="{FF2B5EF4-FFF2-40B4-BE49-F238E27FC236}">
                <a16:creationId xmlns:a16="http://schemas.microsoft.com/office/drawing/2014/main" id="{F92324EC-E13D-AA4B-A3B5-C84803DEA73B}"/>
              </a:ext>
            </a:extLst>
          </p:cNvPr>
          <p:cNvSpPr/>
          <p:nvPr/>
        </p:nvSpPr>
        <p:spPr>
          <a:xfrm>
            <a:off x="3657600" y="1842448"/>
            <a:ext cx="3780430" cy="2702257"/>
          </a:xfrm>
          <a:prstGeom prst="cloud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42FE444-A5F0-B94A-97DB-9EE1011A2C17}"/>
              </a:ext>
            </a:extLst>
          </p:cNvPr>
          <p:cNvSpPr/>
          <p:nvPr/>
        </p:nvSpPr>
        <p:spPr>
          <a:xfrm>
            <a:off x="4033756" y="5884960"/>
            <a:ext cx="164362" cy="529488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loud 6">
            <a:extLst>
              <a:ext uri="{FF2B5EF4-FFF2-40B4-BE49-F238E27FC236}">
                <a16:creationId xmlns:a16="http://schemas.microsoft.com/office/drawing/2014/main" id="{4A707134-DC9F-8F4B-A274-8480630A7A69}"/>
              </a:ext>
            </a:extLst>
          </p:cNvPr>
          <p:cNvSpPr/>
          <p:nvPr/>
        </p:nvSpPr>
        <p:spPr>
          <a:xfrm>
            <a:off x="3665560" y="5322627"/>
            <a:ext cx="916675" cy="655241"/>
          </a:xfrm>
          <a:prstGeom prst="cloud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8FF95A8-FEB1-484A-BDAA-8C6689C04A5F}"/>
              </a:ext>
            </a:extLst>
          </p:cNvPr>
          <p:cNvSpPr/>
          <p:nvPr/>
        </p:nvSpPr>
        <p:spPr>
          <a:xfrm>
            <a:off x="6889550" y="5884960"/>
            <a:ext cx="164362" cy="529488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loud 8">
            <a:extLst>
              <a:ext uri="{FF2B5EF4-FFF2-40B4-BE49-F238E27FC236}">
                <a16:creationId xmlns:a16="http://schemas.microsoft.com/office/drawing/2014/main" id="{E78CC5D6-8770-E74B-8BCE-B94AA0A93713}"/>
              </a:ext>
            </a:extLst>
          </p:cNvPr>
          <p:cNvSpPr/>
          <p:nvPr/>
        </p:nvSpPr>
        <p:spPr>
          <a:xfrm>
            <a:off x="6521354" y="5322627"/>
            <a:ext cx="916675" cy="655241"/>
          </a:xfrm>
          <a:prstGeom prst="cloud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6545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3AED824-5A8B-CE4F-A82A-36328CEB5A00}"/>
              </a:ext>
            </a:extLst>
          </p:cNvPr>
          <p:cNvSpPr/>
          <p:nvPr/>
        </p:nvSpPr>
        <p:spPr>
          <a:xfrm>
            <a:off x="5208895" y="4230807"/>
            <a:ext cx="677839" cy="2183641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D64DD8-35E2-4C49-9FD4-6B622FAB6F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why aren’t plants taller?</a:t>
            </a:r>
          </a:p>
        </p:txBody>
      </p:sp>
      <p:sp>
        <p:nvSpPr>
          <p:cNvPr id="3" name="Cloud 2">
            <a:extLst>
              <a:ext uri="{FF2B5EF4-FFF2-40B4-BE49-F238E27FC236}">
                <a16:creationId xmlns:a16="http://schemas.microsoft.com/office/drawing/2014/main" id="{F92324EC-E13D-AA4B-A3B5-C84803DEA73B}"/>
              </a:ext>
            </a:extLst>
          </p:cNvPr>
          <p:cNvSpPr/>
          <p:nvPr/>
        </p:nvSpPr>
        <p:spPr>
          <a:xfrm>
            <a:off x="3657600" y="1842448"/>
            <a:ext cx="3780430" cy="2702257"/>
          </a:xfrm>
          <a:prstGeom prst="cloud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42FE444-A5F0-B94A-97DB-9EE1011A2C17}"/>
              </a:ext>
            </a:extLst>
          </p:cNvPr>
          <p:cNvSpPr/>
          <p:nvPr/>
        </p:nvSpPr>
        <p:spPr>
          <a:xfrm>
            <a:off x="4033756" y="5884960"/>
            <a:ext cx="164362" cy="529488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loud 6">
            <a:extLst>
              <a:ext uri="{FF2B5EF4-FFF2-40B4-BE49-F238E27FC236}">
                <a16:creationId xmlns:a16="http://schemas.microsoft.com/office/drawing/2014/main" id="{4A707134-DC9F-8F4B-A274-8480630A7A69}"/>
              </a:ext>
            </a:extLst>
          </p:cNvPr>
          <p:cNvSpPr/>
          <p:nvPr/>
        </p:nvSpPr>
        <p:spPr>
          <a:xfrm>
            <a:off x="3665560" y="5322627"/>
            <a:ext cx="916675" cy="655241"/>
          </a:xfrm>
          <a:prstGeom prst="cloud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8FF95A8-FEB1-484A-BDAA-8C6689C04A5F}"/>
              </a:ext>
            </a:extLst>
          </p:cNvPr>
          <p:cNvSpPr/>
          <p:nvPr/>
        </p:nvSpPr>
        <p:spPr>
          <a:xfrm>
            <a:off x="6889550" y="5884960"/>
            <a:ext cx="164362" cy="529488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loud 8">
            <a:extLst>
              <a:ext uri="{FF2B5EF4-FFF2-40B4-BE49-F238E27FC236}">
                <a16:creationId xmlns:a16="http://schemas.microsoft.com/office/drawing/2014/main" id="{E78CC5D6-8770-E74B-8BCE-B94AA0A93713}"/>
              </a:ext>
            </a:extLst>
          </p:cNvPr>
          <p:cNvSpPr/>
          <p:nvPr/>
        </p:nvSpPr>
        <p:spPr>
          <a:xfrm>
            <a:off x="6521354" y="5322627"/>
            <a:ext cx="916675" cy="655241"/>
          </a:xfrm>
          <a:prstGeom prst="cloud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38237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A554B4-F78E-B645-9E5C-801835D40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an individual plant be sun and shade adapted?</a:t>
            </a:r>
          </a:p>
        </p:txBody>
      </p:sp>
    </p:spTree>
    <p:extLst>
      <p:ext uri="{BB962C8B-B14F-4D97-AF65-F5344CB8AC3E}">
        <p14:creationId xmlns:p14="http://schemas.microsoft.com/office/powerpoint/2010/main" val="13048890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2877E0-1FA0-B94F-AA19-A968957408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Plants use light to make energy for photosynthesis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E4B4F3-9A5D-F849-968D-57774569CF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2161" y="1960170"/>
            <a:ext cx="5927678" cy="47613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BFB0D6E-E21A-CA40-869D-27C4031888C3}"/>
              </a:ext>
            </a:extLst>
          </p:cNvPr>
          <p:cNvSpPr txBox="1"/>
          <p:nvPr/>
        </p:nvSpPr>
        <p:spPr>
          <a:xfrm>
            <a:off x="10773022" y="6488668"/>
            <a:ext cx="1418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Medlyn</a:t>
            </a:r>
            <a:r>
              <a:rPr lang="en-US" dirty="0"/>
              <a:t> 1996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98D479B-1F97-7D48-9F57-B385610AE420}"/>
              </a:ext>
            </a:extLst>
          </p:cNvPr>
          <p:cNvSpPr/>
          <p:nvPr/>
        </p:nvSpPr>
        <p:spPr>
          <a:xfrm>
            <a:off x="5240740" y="2224585"/>
            <a:ext cx="3944203" cy="2770495"/>
          </a:xfrm>
          <a:prstGeom prst="ellipse">
            <a:avLst/>
          </a:prstGeom>
          <a:noFill/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8081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EDC1F6-2C47-2E49-B04B-1B7107006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257800" cy="2378075"/>
          </a:xfrm>
        </p:spPr>
        <p:txBody>
          <a:bodyPr>
            <a:normAutofit/>
          </a:bodyPr>
          <a:lstStyle/>
          <a:p>
            <a:r>
              <a:rPr lang="en-US" sz="5400" dirty="0"/>
              <a:t>Chloroplasts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15B13FA-518E-AF4D-B425-24D9CCAC32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1509" y="0"/>
            <a:ext cx="5072291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8CC0582-16FC-D344-9A3C-DCBA3050D344}"/>
              </a:ext>
            </a:extLst>
          </p:cNvPr>
          <p:cNvSpPr/>
          <p:nvPr/>
        </p:nvSpPr>
        <p:spPr>
          <a:xfrm>
            <a:off x="6096000" y="-191069"/>
            <a:ext cx="2938818" cy="16513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5DBDCE5-05BA-A843-B7E3-A7CAA599420D}"/>
              </a:ext>
            </a:extLst>
          </p:cNvPr>
          <p:cNvSpPr/>
          <p:nvPr/>
        </p:nvSpPr>
        <p:spPr>
          <a:xfrm>
            <a:off x="5895833" y="0"/>
            <a:ext cx="1994848" cy="16513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0743C5C-AD25-084A-928B-F33B7AB7FBE9}"/>
              </a:ext>
            </a:extLst>
          </p:cNvPr>
          <p:cNvSpPr/>
          <p:nvPr/>
        </p:nvSpPr>
        <p:spPr>
          <a:xfrm>
            <a:off x="5732059" y="749810"/>
            <a:ext cx="783609" cy="16513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36E7FA2-B572-F449-872E-AA16594DA15C}"/>
              </a:ext>
            </a:extLst>
          </p:cNvPr>
          <p:cNvSpPr/>
          <p:nvPr/>
        </p:nvSpPr>
        <p:spPr>
          <a:xfrm>
            <a:off x="9420494" y="-345376"/>
            <a:ext cx="2938818" cy="7105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072932-B096-5549-BB3C-697C0724025E}"/>
              </a:ext>
            </a:extLst>
          </p:cNvPr>
          <p:cNvSpPr txBox="1"/>
          <p:nvPr/>
        </p:nvSpPr>
        <p:spPr>
          <a:xfrm>
            <a:off x="450376" y="3108325"/>
            <a:ext cx="528168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7030A0"/>
                </a:solidFill>
              </a:rPr>
              <a:t>Light reaction proteins and pigments are embedded in the thylakoid membrane</a:t>
            </a:r>
          </a:p>
        </p:txBody>
      </p:sp>
    </p:spTree>
    <p:extLst>
      <p:ext uri="{BB962C8B-B14F-4D97-AF65-F5344CB8AC3E}">
        <p14:creationId xmlns:p14="http://schemas.microsoft.com/office/powerpoint/2010/main" val="3416544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EDC1F6-2C47-2E49-B04B-1B7107006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257800" cy="2378075"/>
          </a:xfrm>
        </p:spPr>
        <p:txBody>
          <a:bodyPr>
            <a:normAutofit/>
          </a:bodyPr>
          <a:lstStyle/>
          <a:p>
            <a:r>
              <a:rPr lang="en-US" sz="5400" dirty="0"/>
              <a:t>Chlorophyll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0743C5C-AD25-084A-928B-F33B7AB7FBE9}"/>
              </a:ext>
            </a:extLst>
          </p:cNvPr>
          <p:cNvSpPr/>
          <p:nvPr/>
        </p:nvSpPr>
        <p:spPr>
          <a:xfrm>
            <a:off x="5732059" y="749810"/>
            <a:ext cx="783609" cy="16513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072932-B096-5549-BB3C-697C0724025E}"/>
              </a:ext>
            </a:extLst>
          </p:cNvPr>
          <p:cNvSpPr txBox="1"/>
          <p:nvPr/>
        </p:nvSpPr>
        <p:spPr>
          <a:xfrm>
            <a:off x="450376" y="3108325"/>
            <a:ext cx="528168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7030A0"/>
                </a:solidFill>
              </a:rPr>
              <a:t>Chlorophyll pigments absorb light and create usable energy in the form of NADPH and ATP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B87194F-9862-2148-B835-433C89DFCF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4155" y="1575499"/>
            <a:ext cx="5613400" cy="370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3197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E879656-2942-BF48-A14D-0E7E6B21EA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8326" y="738211"/>
            <a:ext cx="5029200" cy="5245100"/>
          </a:xfrm>
          <a:prstGeom prst="rect">
            <a:avLst/>
          </a:prstGeom>
        </p:spPr>
      </p:pic>
      <p:pic>
        <p:nvPicPr>
          <p:cNvPr id="3" name="Picture 2" descr="ste40525_10_07.jpg">
            <a:extLst>
              <a:ext uri="{FF2B5EF4-FFF2-40B4-BE49-F238E27FC236}">
                <a16:creationId xmlns:a16="http://schemas.microsoft.com/office/drawing/2014/main" id="{C1F50200-E0ED-7945-9FA6-15E01430ED3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69"/>
          <a:stretch/>
        </p:blipFill>
        <p:spPr bwMode="auto">
          <a:xfrm>
            <a:off x="6619163" y="738211"/>
            <a:ext cx="5144069" cy="5233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295137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Light-dependent reactions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Ingredients</a:t>
            </a:r>
          </a:p>
          <a:p>
            <a:pPr lvl="1"/>
            <a:r>
              <a:rPr lang="en-US" dirty="0"/>
              <a:t>Light</a:t>
            </a:r>
          </a:p>
          <a:p>
            <a:pPr lvl="1"/>
            <a:r>
              <a:rPr lang="en-US" dirty="0"/>
              <a:t>H2O</a:t>
            </a:r>
          </a:p>
          <a:p>
            <a:pPr lvl="1"/>
            <a:r>
              <a:rPr lang="en-US" dirty="0"/>
              <a:t>NADP+</a:t>
            </a:r>
          </a:p>
          <a:p>
            <a:pPr lvl="1"/>
            <a:r>
              <a:rPr lang="en-US" dirty="0"/>
              <a:t>ADP</a:t>
            </a:r>
          </a:p>
          <a:p>
            <a:pPr lvl="1"/>
            <a:r>
              <a:rPr lang="en-US" dirty="0"/>
              <a:t>P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Outcomes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ATP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NADPH</a:t>
            </a:r>
          </a:p>
          <a:p>
            <a:pPr lvl="1"/>
            <a:r>
              <a:rPr lang="en-US" dirty="0"/>
              <a:t>O2</a:t>
            </a:r>
          </a:p>
          <a:p>
            <a:pPr lvl="1"/>
            <a:r>
              <a:rPr lang="en-US" dirty="0"/>
              <a:t>H+</a:t>
            </a:r>
          </a:p>
          <a:p>
            <a:pPr lvl="1"/>
            <a:endParaRPr lang="en-US" dirty="0"/>
          </a:p>
        </p:txBody>
      </p:sp>
      <p:pic>
        <p:nvPicPr>
          <p:cNvPr id="5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59" r="32578"/>
          <a:stretch/>
        </p:blipFill>
        <p:spPr bwMode="auto">
          <a:xfrm>
            <a:off x="4276075" y="1825625"/>
            <a:ext cx="7474648" cy="42339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CA01E08-3DE4-9D4B-81E9-0647DEB76389}"/>
              </a:ext>
            </a:extLst>
          </p:cNvPr>
          <p:cNvSpPr txBox="1"/>
          <p:nvPr/>
        </p:nvSpPr>
        <p:spPr>
          <a:xfrm>
            <a:off x="8932903" y="6488668"/>
            <a:ext cx="3259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Bidlack</a:t>
            </a:r>
            <a:r>
              <a:rPr lang="en-US" dirty="0"/>
              <a:t> and Jansky (intro botany)</a:t>
            </a:r>
          </a:p>
        </p:txBody>
      </p:sp>
    </p:spTree>
    <p:extLst>
      <p:ext uri="{BB962C8B-B14F-4D97-AF65-F5344CB8AC3E}">
        <p14:creationId xmlns:p14="http://schemas.microsoft.com/office/powerpoint/2010/main" val="33443440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Light-dependent reactions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Ingredients</a:t>
            </a:r>
          </a:p>
          <a:p>
            <a:pPr lvl="1"/>
            <a:r>
              <a:rPr lang="en-US" dirty="0"/>
              <a:t>Light</a:t>
            </a:r>
          </a:p>
          <a:p>
            <a:pPr lvl="1"/>
            <a:r>
              <a:rPr lang="en-US" dirty="0"/>
              <a:t>H2O</a:t>
            </a:r>
          </a:p>
          <a:p>
            <a:pPr lvl="1"/>
            <a:r>
              <a:rPr lang="en-US" dirty="0"/>
              <a:t>NADP+</a:t>
            </a:r>
          </a:p>
          <a:p>
            <a:pPr lvl="1"/>
            <a:r>
              <a:rPr lang="en-US" dirty="0"/>
              <a:t>ADP</a:t>
            </a:r>
          </a:p>
          <a:p>
            <a:pPr lvl="1"/>
            <a:r>
              <a:rPr lang="en-US" dirty="0"/>
              <a:t>P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Outcomes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ATP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NADPH</a:t>
            </a:r>
          </a:p>
          <a:p>
            <a:pPr lvl="1"/>
            <a:r>
              <a:rPr lang="en-US" dirty="0"/>
              <a:t>O2</a:t>
            </a:r>
          </a:p>
          <a:p>
            <a:pPr lvl="1"/>
            <a:r>
              <a:rPr lang="en-US" dirty="0"/>
              <a:t>H+</a:t>
            </a:r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DFDF93-47AE-8F43-9A06-678624A268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7544" y="2579426"/>
            <a:ext cx="8564456" cy="336881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4A0B452-7309-2844-8F12-F38EA56062FC}"/>
              </a:ext>
            </a:extLst>
          </p:cNvPr>
          <p:cNvSpPr/>
          <p:nvPr/>
        </p:nvSpPr>
        <p:spPr>
          <a:xfrm>
            <a:off x="3507475" y="2333767"/>
            <a:ext cx="2306471" cy="6823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7380D8F-038F-7C49-804C-EA5E6A11306F}"/>
              </a:ext>
            </a:extLst>
          </p:cNvPr>
          <p:cNvSpPr/>
          <p:nvPr/>
        </p:nvSpPr>
        <p:spPr>
          <a:xfrm>
            <a:off x="7795147" y="5511514"/>
            <a:ext cx="4173940" cy="6823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35172D-A002-804E-8A25-0F91D1CA6890}"/>
              </a:ext>
            </a:extLst>
          </p:cNvPr>
          <p:cNvSpPr txBox="1"/>
          <p:nvPr/>
        </p:nvSpPr>
        <p:spPr>
          <a:xfrm>
            <a:off x="9319034" y="6467649"/>
            <a:ext cx="2872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Pons et al. (plant physiology)</a:t>
            </a:r>
          </a:p>
        </p:txBody>
      </p:sp>
    </p:spTree>
    <p:extLst>
      <p:ext uri="{BB962C8B-B14F-4D97-AF65-F5344CB8AC3E}">
        <p14:creationId xmlns:p14="http://schemas.microsoft.com/office/powerpoint/2010/main" val="23359558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430</TotalTime>
  <Words>388</Words>
  <Application>Microsoft Macintosh PowerPoint</Application>
  <PresentationFormat>Widescreen</PresentationFormat>
  <Paragraphs>111</Paragraphs>
  <Slides>37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1" baseType="lpstr">
      <vt:lpstr>Arial</vt:lpstr>
      <vt:lpstr>Calibri</vt:lpstr>
      <vt:lpstr>Calibri Light</vt:lpstr>
      <vt:lpstr>Office Theme</vt:lpstr>
      <vt:lpstr>The ecophysiological consequences of light variability</vt:lpstr>
      <vt:lpstr>How does light availability to plants vary over space and time?</vt:lpstr>
      <vt:lpstr>Light effects on short-term plant functioning</vt:lpstr>
      <vt:lpstr>Plants use light to make energy for photosynthesis</vt:lpstr>
      <vt:lpstr>Chloroplasts</vt:lpstr>
      <vt:lpstr>Chlorophyll</vt:lpstr>
      <vt:lpstr>PowerPoint Presentation</vt:lpstr>
      <vt:lpstr>Light-dependent reactions</vt:lpstr>
      <vt:lpstr>Light-dependent reactions</vt:lpstr>
      <vt:lpstr>Light-dependent reactions</vt:lpstr>
      <vt:lpstr>The light response of photosynthesis</vt:lpstr>
      <vt:lpstr>PowerPoint Presentation</vt:lpstr>
      <vt:lpstr>PowerPoint Presentation</vt:lpstr>
      <vt:lpstr>Light effects on long-term plant functioning - acclimation</vt:lpstr>
      <vt:lpstr>PowerPoint Presentation</vt:lpstr>
      <vt:lpstr>PowerPoint Presentation</vt:lpstr>
      <vt:lpstr>Sun leaves are thicker</vt:lpstr>
      <vt:lpstr>Sun leaves are thicker – why?</vt:lpstr>
      <vt:lpstr>Sun leaves have more N invested in photosynthesis</vt:lpstr>
      <vt:lpstr>Sun leaves have more N invested in photosynthesis – why?</vt:lpstr>
      <vt:lpstr>PowerPoint Presentation</vt:lpstr>
      <vt:lpstr>Photoinhibition</vt:lpstr>
      <vt:lpstr>Photoinhibition</vt:lpstr>
      <vt:lpstr>Photoinhibition</vt:lpstr>
      <vt:lpstr>Photoinhibition</vt:lpstr>
      <vt:lpstr>PowerPoint Presentation</vt:lpstr>
      <vt:lpstr>How does light availability to plants vary over space and time?</vt:lpstr>
      <vt:lpstr>Seasons</vt:lpstr>
      <vt:lpstr>PowerPoint Presentation</vt:lpstr>
      <vt:lpstr>PowerPoint Presentation</vt:lpstr>
      <vt:lpstr>Sunflecks</vt:lpstr>
      <vt:lpstr>Sunflecks</vt:lpstr>
      <vt:lpstr>Sunflecks</vt:lpstr>
      <vt:lpstr>Light competition</vt:lpstr>
      <vt:lpstr>Light is the most strongly fought-after aboveground resource</vt:lpstr>
      <vt:lpstr>So why aren’t plants taller?</vt:lpstr>
      <vt:lpstr>Can an individual plant be sun and shade adapted?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Smith, Nick</dc:creator>
  <cp:lastModifiedBy>Smith, Nick</cp:lastModifiedBy>
  <cp:revision>52</cp:revision>
  <dcterms:created xsi:type="dcterms:W3CDTF">2019-02-04T14:50:40Z</dcterms:created>
  <dcterms:modified xsi:type="dcterms:W3CDTF">2025-01-27T17:59:14Z</dcterms:modified>
</cp:coreProperties>
</file>